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B8D7F54-BC2C-4069-BE89-CAE17FD3BD06}">
  <a:tblStyle styleId="{DB8D7F54-BC2C-4069-BE89-CAE17FD3BD06}"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3938e4ab6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3938e4ab6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149c00f9786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149c00f9786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 Id="rId10" Type="http://schemas.openxmlformats.org/officeDocument/2006/relationships/image" Target="../media/image3.png"/><Relationship Id="rId9"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10.png"/><Relationship Id="rId8"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83975" y="56775"/>
            <a:ext cx="4193700" cy="499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txBox="1"/>
          <p:nvPr/>
        </p:nvSpPr>
        <p:spPr>
          <a:xfrm>
            <a:off x="690425" y="134475"/>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6" name="Google Shape;56;p13"/>
          <p:cNvSpPr txBox="1"/>
          <p:nvPr/>
        </p:nvSpPr>
        <p:spPr>
          <a:xfrm>
            <a:off x="587525" y="2266225"/>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Year 5</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Autumn Term 1</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2025/2026</a:t>
            </a:r>
            <a:endParaRPr b="1" sz="1500">
              <a:solidFill>
                <a:schemeClr val="dk1"/>
              </a:solidFill>
              <a:latin typeface="Comic Sans MS"/>
              <a:ea typeface="Comic Sans MS"/>
              <a:cs typeface="Comic Sans MS"/>
              <a:sym typeface="Comic Sans MS"/>
            </a:endParaRPr>
          </a:p>
        </p:txBody>
      </p:sp>
      <p:sp>
        <p:nvSpPr>
          <p:cNvPr id="57" name="Google Shape;57;p13"/>
          <p:cNvSpPr txBox="1"/>
          <p:nvPr/>
        </p:nvSpPr>
        <p:spPr>
          <a:xfrm>
            <a:off x="587525" y="4597725"/>
            <a:ext cx="3186600" cy="489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The Anglo Saxons and Vikings</a:t>
            </a:r>
            <a:endParaRPr b="1" sz="1500">
              <a:solidFill>
                <a:schemeClr val="dk1"/>
              </a:solidFill>
              <a:latin typeface="Comic Sans MS"/>
              <a:ea typeface="Comic Sans MS"/>
              <a:cs typeface="Comic Sans MS"/>
              <a:sym typeface="Comic Sans MS"/>
            </a:endParaRPr>
          </a:p>
        </p:txBody>
      </p:sp>
      <p:pic>
        <p:nvPicPr>
          <p:cNvPr id="58" name="Google Shape;58;p13"/>
          <p:cNvPicPr preferRelativeResize="0"/>
          <p:nvPr/>
        </p:nvPicPr>
        <p:blipFill>
          <a:blip r:embed="rId3">
            <a:alphaModFix/>
          </a:blip>
          <a:stretch>
            <a:fillRect/>
          </a:stretch>
        </p:blipFill>
        <p:spPr>
          <a:xfrm>
            <a:off x="1615575" y="1120200"/>
            <a:ext cx="1130500" cy="1125175"/>
          </a:xfrm>
          <a:prstGeom prst="rect">
            <a:avLst/>
          </a:prstGeom>
          <a:noFill/>
          <a:ln>
            <a:noFill/>
          </a:ln>
        </p:spPr>
      </p:pic>
      <p:sp>
        <p:nvSpPr>
          <p:cNvPr id="59" name="Google Shape;59;p13"/>
          <p:cNvSpPr txBox="1"/>
          <p:nvPr/>
        </p:nvSpPr>
        <p:spPr>
          <a:xfrm>
            <a:off x="469397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Class Text</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Our class text ‘Cosmic’  by </a:t>
            </a:r>
            <a:r>
              <a:rPr lang="en-GB" sz="1100">
                <a:solidFill>
                  <a:schemeClr val="dk1"/>
                </a:solidFill>
                <a:latin typeface="Comic Sans MS"/>
                <a:ea typeface="Comic Sans MS"/>
                <a:cs typeface="Comic Sans MS"/>
                <a:sym typeface="Comic Sans MS"/>
              </a:rPr>
              <a:t>Frank Cottrell Boyce</a:t>
            </a:r>
            <a:r>
              <a:rPr lang="en-GB" sz="1100">
                <a:solidFill>
                  <a:schemeClr val="dk1"/>
                </a:solidFill>
                <a:latin typeface="Comic Sans MS"/>
                <a:ea typeface="Comic Sans MS"/>
                <a:cs typeface="Comic Sans MS"/>
                <a:sym typeface="Comic Sans MS"/>
              </a:rPr>
              <a:t>.</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b="1">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Reading</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All children will read for at least 10 minutes every day in school and we hope parents will do the same at home. Children will bring a reading record home so they can track their reading and share this with you.  We would appreciate it if you could sign this off each week and talk to your child about what they are reading. </a:t>
            </a:r>
            <a:endParaRPr b="1">
              <a:highlight>
                <a:schemeClr val="accent6"/>
              </a:highlight>
              <a:latin typeface="Comic Sans MS"/>
              <a:ea typeface="Comic Sans MS"/>
              <a:cs typeface="Comic Sans MS"/>
              <a:sym typeface="Comic Sans MS"/>
            </a:endParaRPr>
          </a:p>
          <a:p>
            <a:pPr indent="0" lvl="0" marL="0" rtl="0" algn="l">
              <a:spcBef>
                <a:spcPts val="0"/>
              </a:spcBef>
              <a:spcAft>
                <a:spcPts val="0"/>
              </a:spcAft>
              <a:buNone/>
            </a:pPr>
            <a:r>
              <a:t/>
            </a:r>
            <a:endParaRPr sz="1100">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PE</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PE will take place on a </a:t>
            </a:r>
            <a:r>
              <a:rPr b="1" lang="en-GB" sz="1100">
                <a:solidFill>
                  <a:schemeClr val="dk1"/>
                </a:solidFill>
                <a:latin typeface="Comic Sans MS"/>
                <a:ea typeface="Comic Sans MS"/>
                <a:cs typeface="Comic Sans MS"/>
                <a:sym typeface="Comic Sans MS"/>
              </a:rPr>
              <a:t>Tues</a:t>
            </a:r>
            <a:r>
              <a:rPr b="1" lang="en-GB" sz="1100">
                <a:solidFill>
                  <a:schemeClr val="dk1"/>
                </a:solidFill>
                <a:latin typeface="Comic Sans MS"/>
                <a:ea typeface="Comic Sans MS"/>
                <a:cs typeface="Comic Sans MS"/>
                <a:sym typeface="Comic Sans MS"/>
              </a:rPr>
              <a:t>day and Thursday</a:t>
            </a:r>
            <a:r>
              <a:rPr lang="en-GB" sz="1100">
                <a:solidFill>
                  <a:schemeClr val="dk1"/>
                </a:solidFill>
                <a:latin typeface="Comic Sans MS"/>
                <a:ea typeface="Comic Sans MS"/>
                <a:cs typeface="Comic Sans MS"/>
                <a:sym typeface="Comic Sans MS"/>
              </a:rPr>
              <a:t>. Children can come to school in their kit (jogging bottoms/PE shorts/leggings and t-shirt/jumper with trainers) on PE days.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Homework</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Homework will be sent out every </a:t>
            </a:r>
            <a:r>
              <a:rPr b="1" lang="en-GB" sz="1100">
                <a:solidFill>
                  <a:schemeClr val="dk1"/>
                </a:solidFill>
                <a:latin typeface="Comic Sans MS"/>
                <a:ea typeface="Comic Sans MS"/>
                <a:cs typeface="Comic Sans MS"/>
                <a:sym typeface="Comic Sans MS"/>
              </a:rPr>
              <a:t>Thursday </a:t>
            </a:r>
            <a:r>
              <a:rPr lang="en-GB" sz="1100">
                <a:solidFill>
                  <a:schemeClr val="dk1"/>
                </a:solidFill>
                <a:latin typeface="Comic Sans MS"/>
                <a:ea typeface="Comic Sans MS"/>
                <a:cs typeface="Comic Sans MS"/>
                <a:sym typeface="Comic Sans MS"/>
              </a:rPr>
              <a:t>with it returning back into school by the following </a:t>
            </a:r>
            <a:r>
              <a:rPr b="1" lang="en-GB" sz="1100">
                <a:solidFill>
                  <a:schemeClr val="dk1"/>
                </a:solidFill>
                <a:latin typeface="Comic Sans MS"/>
                <a:ea typeface="Comic Sans MS"/>
                <a:cs typeface="Comic Sans MS"/>
                <a:sym typeface="Comic Sans MS"/>
              </a:rPr>
              <a:t>Tuesday</a:t>
            </a:r>
            <a:r>
              <a:rPr lang="en-GB" sz="1100">
                <a:solidFill>
                  <a:schemeClr val="dk1"/>
                </a:solidFill>
                <a:latin typeface="Comic Sans MS"/>
                <a:ea typeface="Comic Sans MS"/>
                <a:cs typeface="Comic Sans MS"/>
                <a:sym typeface="Comic Sans MS"/>
              </a:rPr>
              <a:t>.  If you have any questions about the homework, please come and talk to us.  Each week your child will be given a set of spellings to practice at home.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c Sans MS"/>
                <a:ea typeface="Comic Sans MS"/>
                <a:cs typeface="Comic Sans MS"/>
                <a:sym typeface="Comic Sans MS"/>
              </a:rPr>
              <a:t>Please ensure your child brings in a named water bottle everyday.</a:t>
            </a:r>
            <a:endParaRPr b="1">
              <a:solidFill>
                <a:schemeClr val="dk1"/>
              </a:solidFill>
              <a:latin typeface="Comic Sans MS"/>
              <a:ea typeface="Comic Sans MS"/>
              <a:cs typeface="Comic Sans MS"/>
              <a:sym typeface="Comic Sans MS"/>
            </a:endParaRPr>
          </a:p>
        </p:txBody>
      </p:sp>
      <p:pic>
        <p:nvPicPr>
          <p:cNvPr descr="File:We are the vikings (9302360740).jpg - Wikimedia Commons" id="60" name="Google Shape;60;p13"/>
          <p:cNvPicPr preferRelativeResize="0"/>
          <p:nvPr/>
        </p:nvPicPr>
        <p:blipFill rotWithShape="1">
          <a:blip r:embed="rId4">
            <a:alphaModFix/>
          </a:blip>
          <a:srcRect b="17391" l="4738" r="6182" t="30877"/>
          <a:stretch/>
        </p:blipFill>
        <p:spPr>
          <a:xfrm>
            <a:off x="435050" y="3144512"/>
            <a:ext cx="3727273" cy="14428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6" name="Google Shape;66;p14"/>
          <p:cNvGraphicFramePr/>
          <p:nvPr/>
        </p:nvGraphicFramePr>
        <p:xfrm>
          <a:off x="4885525" y="411950"/>
          <a:ext cx="3000000" cy="3000000"/>
        </p:xfrm>
        <a:graphic>
          <a:graphicData uri="http://schemas.openxmlformats.org/drawingml/2006/table">
            <a:tbl>
              <a:tblPr>
                <a:noFill/>
                <a:tableStyleId>{DB8D7F54-BC2C-4069-BE89-CAE17FD3BD06}</a:tableStyleId>
              </a:tblPr>
              <a:tblGrid>
                <a:gridCol w="1033475"/>
                <a:gridCol w="3067525"/>
              </a:tblGrid>
              <a:tr h="10431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Geography and History</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We will </a:t>
                      </a:r>
                      <a:r>
                        <a:rPr lang="en-GB" sz="1100">
                          <a:latin typeface="Comic Sans MS"/>
                          <a:ea typeface="Comic Sans MS"/>
                          <a:cs typeface="Comic Sans MS"/>
                          <a:sym typeface="Comic Sans MS"/>
                        </a:rPr>
                        <a:t>learn about the Viking invasion and the impact of the Viking raids on Anglo Saxon England. We will learn about the Viking way of life and why they lived the way they did.</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This term we will be focusing on the key question ‘What does it mean to be a Muslim in Britain today?’. We will explore the five pillars of Islam and the importance of these to Muslim believers.</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D.T/ </a:t>
                      </a:r>
                      <a:endParaRPr b="1" sz="1200">
                        <a:latin typeface="Comic Sans MS"/>
                        <a:ea typeface="Comic Sans MS"/>
                        <a:cs typeface="Comic Sans MS"/>
                        <a:sym typeface="Comic Sans MS"/>
                      </a:endParaRPr>
                    </a:p>
                    <a:p>
                      <a:pPr indent="0" lvl="0" marL="0" rtl="0" algn="ctr">
                        <a:spcBef>
                          <a:spcPts val="0"/>
                        </a:spcBef>
                        <a:spcAft>
                          <a:spcPts val="0"/>
                        </a:spcAft>
                        <a:buNone/>
                      </a:pPr>
                      <a:r>
                        <a:rPr b="1" lang="en-GB" sz="1200">
                          <a:latin typeface="Comic Sans MS"/>
                          <a:ea typeface="Comic Sans MS"/>
                          <a:cs typeface="Comic Sans MS"/>
                          <a:sym typeface="Comic Sans MS"/>
                        </a:rPr>
                        <a:t>Art</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DT we will look at moving levers, sliders and pop ups. We will design and build a moving book for a younger child. We will read these to Year 1 pupils and assess the effectiveness of our moving books.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Our PE will focus on </a:t>
                      </a:r>
                      <a:r>
                        <a:rPr lang="en-GB" sz="1100">
                          <a:solidFill>
                            <a:schemeClr val="dk1"/>
                          </a:solidFill>
                          <a:latin typeface="Comic Sans MS"/>
                          <a:ea typeface="Comic Sans MS"/>
                          <a:cs typeface="Comic Sans MS"/>
                          <a:sym typeface="Comic Sans MS"/>
                        </a:rPr>
                        <a:t>hockey and football. We will look at components such as speed, stamina, strength, coordination, balance and agility. We will be beginning to develop consistency and control in dribbling, passing and receiving a ball.</a:t>
                      </a:r>
                      <a:r>
                        <a:rPr lang="en-GB" sz="1050">
                          <a:solidFill>
                            <a:srgbClr val="657478"/>
                          </a:solidFill>
                        </a:rPr>
                        <a:t>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
        <p:nvSpPr>
          <p:cNvPr id="67" name="Google Shape;67;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solidFill>
                <a:schemeClr val="dk1"/>
              </a:solidFill>
            </a:endParaRPr>
          </a:p>
          <a:p>
            <a:pPr indent="0" lvl="0" marL="0" rtl="0" algn="ctr">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graphicFrame>
        <p:nvGraphicFramePr>
          <p:cNvPr id="68" name="Google Shape;68;p14"/>
          <p:cNvGraphicFramePr/>
          <p:nvPr/>
        </p:nvGraphicFramePr>
        <p:xfrm>
          <a:off x="148125" y="395975"/>
          <a:ext cx="3000000" cy="3000000"/>
        </p:xfrm>
        <a:graphic>
          <a:graphicData uri="http://schemas.openxmlformats.org/drawingml/2006/table">
            <a:tbl>
              <a:tblPr>
                <a:noFill/>
                <a:tableStyleId>{DB8D7F54-BC2C-4069-BE89-CAE17FD3BD06}</a:tableStyleId>
              </a:tblPr>
              <a:tblGrid>
                <a:gridCol w="1145250"/>
                <a:gridCol w="3048450"/>
              </a:tblGrid>
              <a:tr h="12244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English</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highlight>
                            <a:schemeClr val="lt1"/>
                          </a:highlight>
                          <a:latin typeface="Comic Sans MS"/>
                          <a:ea typeface="Comic Sans MS"/>
                          <a:cs typeface="Comic Sans MS"/>
                          <a:sym typeface="Comic Sans MS"/>
                        </a:rPr>
                        <a:t>In English this term we will be focusing on inference and retrieval skills in reading.  In</a:t>
                      </a:r>
                      <a:r>
                        <a:rPr lang="en-GB" sz="1100">
                          <a:solidFill>
                            <a:schemeClr val="dk1"/>
                          </a:solidFill>
                          <a:latin typeface="Comic Sans MS"/>
                          <a:ea typeface="Comic Sans MS"/>
                          <a:cs typeface="Comic Sans MS"/>
                          <a:sym typeface="Comic Sans MS"/>
                        </a:rPr>
                        <a:t> writing, we will be focusing integrating dialogue with character description. Then we will move onto using persuasive language to write a holiday leaflet for Scandinavia.  </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107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Maths, we will be learning about</a:t>
                      </a:r>
                      <a:r>
                        <a:rPr lang="en-GB" sz="1100">
                          <a:solidFill>
                            <a:schemeClr val="dk1"/>
                          </a:solidFill>
                          <a:latin typeface="Comic Sans MS"/>
                          <a:ea typeface="Comic Sans MS"/>
                          <a:cs typeface="Comic Sans MS"/>
                          <a:sym typeface="Comic Sans MS"/>
                        </a:rPr>
                        <a:t> place value. We will look at Roman numerals up to 1000. We will read, write and partition numbers up to 1000000, as well as comparing and ordering them. We will round numbers to the nearest 10, 100 or 1000.</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Science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We will be learning about Space and the universe. We will carry out some investigations to help us understand the difference between day and night and sundials.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Computing</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This half-term we will </a:t>
                      </a:r>
                      <a:r>
                        <a:rPr lang="en-GB" sz="1100">
                          <a:solidFill>
                            <a:schemeClr val="dk1"/>
                          </a:solidFill>
                          <a:latin typeface="Comic Sans MS"/>
                          <a:ea typeface="Comic Sans MS"/>
                          <a:cs typeface="Comic Sans MS"/>
                          <a:sym typeface="Comic Sans MS"/>
                        </a:rPr>
                        <a:t>be developing our understanding of computer systems and how information is transferred between systems and devices. We will also develop our skills in working together online.</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9" name="Google Shape;69;p14"/>
          <p:cNvPicPr preferRelativeResize="0"/>
          <p:nvPr/>
        </p:nvPicPr>
        <p:blipFill>
          <a:blip r:embed="rId3">
            <a:alphaModFix/>
          </a:blip>
          <a:stretch>
            <a:fillRect/>
          </a:stretch>
        </p:blipFill>
        <p:spPr>
          <a:xfrm>
            <a:off x="353263" y="847700"/>
            <a:ext cx="696479" cy="642900"/>
          </a:xfrm>
          <a:prstGeom prst="rect">
            <a:avLst/>
          </a:prstGeom>
          <a:noFill/>
          <a:ln>
            <a:noFill/>
          </a:ln>
        </p:spPr>
      </p:pic>
      <p:pic>
        <p:nvPicPr>
          <p:cNvPr id="70" name="Google Shape;70;p14"/>
          <p:cNvPicPr preferRelativeResize="0"/>
          <p:nvPr/>
        </p:nvPicPr>
        <p:blipFill>
          <a:blip r:embed="rId4">
            <a:alphaModFix/>
          </a:blip>
          <a:stretch>
            <a:fillRect/>
          </a:stretch>
        </p:blipFill>
        <p:spPr>
          <a:xfrm>
            <a:off x="518335" y="2011050"/>
            <a:ext cx="366354" cy="520075"/>
          </a:xfrm>
          <a:prstGeom prst="rect">
            <a:avLst/>
          </a:prstGeom>
          <a:noFill/>
          <a:ln>
            <a:noFill/>
          </a:ln>
        </p:spPr>
      </p:pic>
      <p:pic>
        <p:nvPicPr>
          <p:cNvPr id="71" name="Google Shape;71;p14"/>
          <p:cNvPicPr preferRelativeResize="0"/>
          <p:nvPr/>
        </p:nvPicPr>
        <p:blipFill>
          <a:blip r:embed="rId5">
            <a:alphaModFix/>
          </a:blip>
          <a:stretch>
            <a:fillRect/>
          </a:stretch>
        </p:blipFill>
        <p:spPr>
          <a:xfrm>
            <a:off x="353275" y="3262122"/>
            <a:ext cx="728125" cy="520081"/>
          </a:xfrm>
          <a:prstGeom prst="rect">
            <a:avLst/>
          </a:prstGeom>
          <a:noFill/>
          <a:ln>
            <a:noFill/>
          </a:ln>
        </p:spPr>
      </p:pic>
      <p:pic>
        <p:nvPicPr>
          <p:cNvPr id="72" name="Google Shape;72;p14"/>
          <p:cNvPicPr preferRelativeResize="0"/>
          <p:nvPr/>
        </p:nvPicPr>
        <p:blipFill>
          <a:blip r:embed="rId6">
            <a:alphaModFix/>
          </a:blip>
          <a:stretch>
            <a:fillRect/>
          </a:stretch>
        </p:blipFill>
        <p:spPr>
          <a:xfrm>
            <a:off x="398872" y="4444510"/>
            <a:ext cx="452875" cy="427390"/>
          </a:xfrm>
          <a:prstGeom prst="rect">
            <a:avLst/>
          </a:prstGeom>
          <a:noFill/>
          <a:ln>
            <a:noFill/>
          </a:ln>
        </p:spPr>
      </p:pic>
      <p:pic>
        <p:nvPicPr>
          <p:cNvPr id="73" name="Google Shape;73;p14"/>
          <p:cNvPicPr preferRelativeResize="0"/>
          <p:nvPr/>
        </p:nvPicPr>
        <p:blipFill rotWithShape="1">
          <a:blip r:embed="rId7">
            <a:alphaModFix/>
          </a:blip>
          <a:srcRect b="7398" l="0" r="0" t="0"/>
          <a:stretch/>
        </p:blipFill>
        <p:spPr>
          <a:xfrm>
            <a:off x="5306398" y="1027225"/>
            <a:ext cx="327651" cy="399750"/>
          </a:xfrm>
          <a:prstGeom prst="rect">
            <a:avLst/>
          </a:prstGeom>
          <a:noFill/>
          <a:ln>
            <a:noFill/>
          </a:ln>
        </p:spPr>
      </p:pic>
      <p:pic>
        <p:nvPicPr>
          <p:cNvPr id="74" name="Google Shape;74;p14"/>
          <p:cNvPicPr preferRelativeResize="0"/>
          <p:nvPr/>
        </p:nvPicPr>
        <p:blipFill>
          <a:blip r:embed="rId8">
            <a:alphaModFix/>
          </a:blip>
          <a:stretch>
            <a:fillRect/>
          </a:stretch>
        </p:blipFill>
        <p:spPr>
          <a:xfrm>
            <a:off x="5128200" y="1771575"/>
            <a:ext cx="564750" cy="533575"/>
          </a:xfrm>
          <a:prstGeom prst="rect">
            <a:avLst/>
          </a:prstGeom>
          <a:noFill/>
          <a:ln>
            <a:noFill/>
          </a:ln>
        </p:spPr>
      </p:pic>
      <p:pic>
        <p:nvPicPr>
          <p:cNvPr id="75" name="Google Shape;75;p14"/>
          <p:cNvPicPr preferRelativeResize="0"/>
          <p:nvPr/>
        </p:nvPicPr>
        <p:blipFill rotWithShape="1">
          <a:blip r:embed="rId9">
            <a:alphaModFix/>
          </a:blip>
          <a:srcRect b="6985" l="0" r="0" t="0"/>
          <a:stretch/>
        </p:blipFill>
        <p:spPr>
          <a:xfrm>
            <a:off x="5128200" y="2961262"/>
            <a:ext cx="564758" cy="533575"/>
          </a:xfrm>
          <a:prstGeom prst="rect">
            <a:avLst/>
          </a:prstGeom>
          <a:noFill/>
          <a:ln>
            <a:noFill/>
          </a:ln>
        </p:spPr>
      </p:pic>
      <p:pic>
        <p:nvPicPr>
          <p:cNvPr id="76" name="Google Shape;76;p14"/>
          <p:cNvPicPr preferRelativeResize="0"/>
          <p:nvPr/>
        </p:nvPicPr>
        <p:blipFill>
          <a:blip r:embed="rId10">
            <a:alphaModFix/>
          </a:blip>
          <a:stretch>
            <a:fillRect/>
          </a:stretch>
        </p:blipFill>
        <p:spPr>
          <a:xfrm>
            <a:off x="5128198" y="4150949"/>
            <a:ext cx="564750" cy="399753"/>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