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embeddedFontLst>
    <p:embeddedFont>
      <p:font typeface="Quicksand"/>
      <p:regular r:id="rId9"/>
      <p:bold r:id="rId1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C7AC086-BD76-434D-AD20-8AEC44D038CF}">
  <a:tblStyle styleId="{2C7AC086-BD76-434D-AD20-8AEC44D038CF}"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10" Type="http://schemas.openxmlformats.org/officeDocument/2006/relationships/font" Target="fonts/Quicksand-bold.fntdata"/><Relationship Id="rId9" Type="http://schemas.openxmlformats.org/officeDocument/2006/relationships/font" Target="fonts/Quicksand-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5d56e0407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5d56e0407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5d56e04071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5d56e04071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7.png"/><Relationship Id="rId10" Type="http://schemas.openxmlformats.org/officeDocument/2006/relationships/image" Target="../media/image9.png"/><Relationship Id="rId9" Type="http://schemas.openxmlformats.org/officeDocument/2006/relationships/image" Target="../media/image6.png"/><Relationship Id="rId5" Type="http://schemas.openxmlformats.org/officeDocument/2006/relationships/image" Target="../media/image3.png"/><Relationship Id="rId6" Type="http://schemas.openxmlformats.org/officeDocument/2006/relationships/image" Target="../media/image1.png"/><Relationship Id="rId7" Type="http://schemas.openxmlformats.org/officeDocument/2006/relationships/image" Target="../media/image2.png"/><Relationship Id="rId8"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144625" y="73050"/>
            <a:ext cx="4193700" cy="4997400"/>
          </a:xfrm>
          <a:prstGeom prst="rect">
            <a:avLst/>
          </a:prstGeom>
          <a:noFill/>
          <a:ln cap="flat" cmpd="sng" w="9525">
            <a:solidFill>
              <a:schemeClr val="lt1"/>
            </a:solidFill>
            <a:prstDash val="dash"/>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3"/>
          <p:cNvSpPr txBox="1"/>
          <p:nvPr/>
        </p:nvSpPr>
        <p:spPr>
          <a:xfrm>
            <a:off x="648175" y="150750"/>
            <a:ext cx="2980800" cy="56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100">
                <a:latin typeface="Comic Sans MS"/>
                <a:ea typeface="Comic Sans MS"/>
                <a:cs typeface="Comic Sans MS"/>
                <a:sym typeface="Comic Sans MS"/>
              </a:rPr>
              <a:t>Class Curriculum Information</a:t>
            </a:r>
            <a:endParaRPr b="1" sz="2100">
              <a:latin typeface="Comic Sans MS"/>
              <a:ea typeface="Comic Sans MS"/>
              <a:cs typeface="Comic Sans MS"/>
              <a:sym typeface="Comic Sans MS"/>
            </a:endParaRPr>
          </a:p>
        </p:txBody>
      </p:sp>
      <p:sp>
        <p:nvSpPr>
          <p:cNvPr id="56" name="Google Shape;56;p13"/>
          <p:cNvSpPr txBox="1"/>
          <p:nvPr/>
        </p:nvSpPr>
        <p:spPr>
          <a:xfrm>
            <a:off x="648175" y="2895650"/>
            <a:ext cx="3186600" cy="86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800">
                <a:solidFill>
                  <a:schemeClr val="dk1"/>
                </a:solidFill>
                <a:latin typeface="Comic Sans MS"/>
                <a:ea typeface="Comic Sans MS"/>
                <a:cs typeface="Comic Sans MS"/>
                <a:sym typeface="Comic Sans MS"/>
              </a:rPr>
              <a:t>Year 6</a:t>
            </a:r>
            <a:endParaRPr b="1" sz="28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2800">
                <a:solidFill>
                  <a:schemeClr val="dk1"/>
                </a:solidFill>
                <a:latin typeface="Comic Sans MS"/>
                <a:ea typeface="Comic Sans MS"/>
                <a:cs typeface="Comic Sans MS"/>
                <a:sym typeface="Comic Sans MS"/>
              </a:rPr>
              <a:t>Autumn Term 1</a:t>
            </a:r>
            <a:endParaRPr b="1" sz="28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2800">
                <a:solidFill>
                  <a:schemeClr val="dk1"/>
                </a:solidFill>
                <a:latin typeface="Comic Sans MS"/>
                <a:ea typeface="Comic Sans MS"/>
                <a:cs typeface="Comic Sans MS"/>
                <a:sym typeface="Comic Sans MS"/>
              </a:rPr>
              <a:t>2025/2026</a:t>
            </a:r>
            <a:endParaRPr b="1" sz="2800">
              <a:solidFill>
                <a:schemeClr val="dk1"/>
              </a:solidFill>
              <a:latin typeface="Comic Sans MS"/>
              <a:ea typeface="Comic Sans MS"/>
              <a:cs typeface="Comic Sans MS"/>
              <a:sym typeface="Comic Sans MS"/>
            </a:endParaRPr>
          </a:p>
        </p:txBody>
      </p:sp>
      <p:pic>
        <p:nvPicPr>
          <p:cNvPr id="57" name="Google Shape;57;p13"/>
          <p:cNvPicPr preferRelativeResize="0"/>
          <p:nvPr/>
        </p:nvPicPr>
        <p:blipFill>
          <a:blip r:embed="rId3">
            <a:alphaModFix/>
          </a:blip>
          <a:stretch>
            <a:fillRect/>
          </a:stretch>
        </p:blipFill>
        <p:spPr>
          <a:xfrm>
            <a:off x="1437825" y="1259250"/>
            <a:ext cx="1401500" cy="1394900"/>
          </a:xfrm>
          <a:prstGeom prst="rect">
            <a:avLst/>
          </a:prstGeom>
          <a:noFill/>
          <a:ln>
            <a:noFill/>
          </a:ln>
        </p:spPr>
      </p:pic>
      <p:sp>
        <p:nvSpPr>
          <p:cNvPr id="58" name="Google Shape;58;p13"/>
          <p:cNvSpPr txBox="1"/>
          <p:nvPr/>
        </p:nvSpPr>
        <p:spPr>
          <a:xfrm>
            <a:off x="4746275" y="150750"/>
            <a:ext cx="4193700" cy="4997400"/>
          </a:xfrm>
          <a:prstGeom prst="rect">
            <a:avLst/>
          </a:prstGeom>
          <a:noFill/>
          <a:ln cap="flat" cmpd="sng" w="9525">
            <a:solidFill>
              <a:schemeClr val="lt1"/>
            </a:solidFill>
            <a:prstDash val="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latin typeface="Comic Sans MS"/>
                <a:ea typeface="Comic Sans MS"/>
                <a:cs typeface="Comic Sans MS"/>
                <a:sym typeface="Comic Sans MS"/>
              </a:rPr>
              <a:t>CLASS NOTICES</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Class Text</a:t>
            </a:r>
            <a:endParaRPr b="1"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Our class text is </a:t>
            </a:r>
            <a:r>
              <a:rPr i="1" lang="en-GB" sz="1000">
                <a:solidFill>
                  <a:schemeClr val="dk1"/>
                </a:solidFill>
                <a:latin typeface="Comic Sans MS"/>
                <a:ea typeface="Comic Sans MS"/>
                <a:cs typeface="Comic Sans MS"/>
                <a:sym typeface="Comic Sans MS"/>
              </a:rPr>
              <a:t>When We Were Warriors </a:t>
            </a:r>
            <a:r>
              <a:rPr lang="en-GB" sz="1000">
                <a:solidFill>
                  <a:schemeClr val="dk1"/>
                </a:solidFill>
                <a:latin typeface="Comic Sans MS"/>
                <a:ea typeface="Comic Sans MS"/>
                <a:cs typeface="Comic Sans MS"/>
                <a:sym typeface="Comic Sans MS"/>
              </a:rPr>
              <a:t>by Emma Carroll.</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Trip</a:t>
            </a:r>
            <a:endParaRPr b="1"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To help support our understanding of World War 2, Year 6 pupils will be going to Holdenby House</a:t>
            </a:r>
            <a:r>
              <a:rPr b="1" lang="en-GB" sz="1000">
                <a:solidFill>
                  <a:schemeClr val="dk1"/>
                </a:solidFill>
                <a:latin typeface="Comic Sans MS"/>
                <a:ea typeface="Comic Sans MS"/>
                <a:cs typeface="Comic Sans MS"/>
                <a:sym typeface="Comic Sans MS"/>
              </a:rPr>
              <a:t> on Tuesday, 21st October 2025. Please ensure your child has warm clothing, suitable footwear and a warm, waterproof coat.</a:t>
            </a:r>
            <a:endParaRPr b="1"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Reading</a:t>
            </a:r>
            <a:endParaRPr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All children will read for at least 10 minutes every day in school and we hope parents will do the same at home. Books will be changed when children have completed an Accelerated Reading Quiz.</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PE</a:t>
            </a:r>
            <a:endParaRPr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PE will take place on a</a:t>
            </a:r>
            <a:r>
              <a:rPr b="1" lang="en-GB" sz="1000">
                <a:solidFill>
                  <a:schemeClr val="dk1"/>
                </a:solidFill>
                <a:latin typeface="Comic Sans MS"/>
                <a:ea typeface="Comic Sans MS"/>
                <a:cs typeface="Comic Sans MS"/>
                <a:sym typeface="Comic Sans MS"/>
              </a:rPr>
              <a:t> Wednesday and Friday. </a:t>
            </a:r>
            <a:r>
              <a:rPr lang="en-GB" sz="1000">
                <a:solidFill>
                  <a:schemeClr val="dk1"/>
                </a:solidFill>
                <a:latin typeface="Comic Sans MS"/>
                <a:ea typeface="Comic Sans MS"/>
                <a:cs typeface="Comic Sans MS"/>
                <a:sym typeface="Comic Sans MS"/>
              </a:rPr>
              <a:t>Children can come to school in their kit on PE days (shorts/leggings/jogging bottoms, plain t-shirt, trainers and jumper for outdoors).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Homework</a:t>
            </a:r>
            <a:endParaRPr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Spellings and maths will be sent out every </a:t>
            </a:r>
            <a:r>
              <a:rPr b="1" lang="en-GB" sz="1000">
                <a:solidFill>
                  <a:schemeClr val="dk1"/>
                </a:solidFill>
                <a:latin typeface="Comic Sans MS"/>
                <a:ea typeface="Comic Sans MS"/>
                <a:cs typeface="Comic Sans MS"/>
                <a:sym typeface="Comic Sans MS"/>
              </a:rPr>
              <a:t>Friday</a:t>
            </a:r>
            <a:r>
              <a:rPr b="1" lang="en-GB" sz="1000">
                <a:solidFill>
                  <a:schemeClr val="dk1"/>
                </a:solidFill>
                <a:latin typeface="Comic Sans MS"/>
                <a:ea typeface="Comic Sans MS"/>
                <a:cs typeface="Comic Sans MS"/>
                <a:sym typeface="Comic Sans MS"/>
              </a:rPr>
              <a:t> </a:t>
            </a:r>
            <a:r>
              <a:rPr lang="en-GB" sz="1000">
                <a:solidFill>
                  <a:schemeClr val="dk1"/>
                </a:solidFill>
                <a:latin typeface="Comic Sans MS"/>
                <a:ea typeface="Comic Sans MS"/>
                <a:cs typeface="Comic Sans MS"/>
                <a:sym typeface="Comic Sans MS"/>
              </a:rPr>
              <a:t>and returned  back into school by the </a:t>
            </a:r>
            <a:r>
              <a:rPr b="1" lang="en-GB" sz="1000">
                <a:solidFill>
                  <a:schemeClr val="dk1"/>
                </a:solidFill>
                <a:latin typeface="Comic Sans MS"/>
                <a:ea typeface="Comic Sans MS"/>
                <a:cs typeface="Comic Sans MS"/>
                <a:sym typeface="Comic Sans MS"/>
              </a:rPr>
              <a:t>Wednesday</a:t>
            </a:r>
            <a:r>
              <a:rPr b="1" lang="en-GB" sz="1000">
                <a:solidFill>
                  <a:schemeClr val="dk1"/>
                </a:solidFill>
                <a:latin typeface="Comic Sans MS"/>
                <a:ea typeface="Comic Sans MS"/>
                <a:cs typeface="Comic Sans MS"/>
                <a:sym typeface="Comic Sans MS"/>
              </a:rPr>
              <a:t>.</a:t>
            </a:r>
            <a:endParaRPr b="1"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000">
                <a:solidFill>
                  <a:schemeClr val="dk1"/>
                </a:solidFill>
                <a:latin typeface="Comic Sans MS"/>
                <a:ea typeface="Comic Sans MS"/>
                <a:cs typeface="Comic Sans MS"/>
                <a:sym typeface="Comic Sans MS"/>
              </a:rPr>
              <a:t>Please ensure your child brings in a water bottle, school jumper/cardigan and coat everyday.</a:t>
            </a:r>
            <a:endParaRPr b="1">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txBox="1"/>
          <p:nvPr/>
        </p:nvSpPr>
        <p:spPr>
          <a:xfrm>
            <a:off x="148125" y="73050"/>
            <a:ext cx="4193700" cy="4997400"/>
          </a:xfrm>
          <a:prstGeom prst="rect">
            <a:avLst/>
          </a:prstGeom>
          <a:noFill/>
          <a:ln cap="flat" cmpd="sng" w="9525">
            <a:solidFill>
              <a:schemeClr val="lt1"/>
            </a:solidFill>
            <a:prstDash val="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solidFill>
                <a:schemeClr val="dk1"/>
              </a:solidFill>
            </a:endParaRPr>
          </a:p>
          <a:p>
            <a:pPr indent="0" lvl="0" marL="0" rtl="0" algn="ctr">
              <a:spcBef>
                <a:spcPts val="0"/>
              </a:spcBef>
              <a:spcAft>
                <a:spcPts val="0"/>
              </a:spcAft>
              <a:buNone/>
            </a:pPr>
            <a:r>
              <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p:txBody>
      </p:sp>
      <p:sp>
        <p:nvSpPr>
          <p:cNvPr id="64" name="Google Shape;64;p14"/>
          <p:cNvSpPr txBox="1"/>
          <p:nvPr/>
        </p:nvSpPr>
        <p:spPr>
          <a:xfrm>
            <a:off x="4792825" y="73050"/>
            <a:ext cx="4193700" cy="4997400"/>
          </a:xfrm>
          <a:prstGeom prst="rect">
            <a:avLst/>
          </a:prstGeom>
          <a:noFill/>
          <a:ln cap="flat" cmpd="sng" w="9525">
            <a:solidFill>
              <a:schemeClr val="lt1"/>
            </a:solidFill>
            <a:prstDash val="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p>
        </p:txBody>
      </p:sp>
      <p:graphicFrame>
        <p:nvGraphicFramePr>
          <p:cNvPr id="65" name="Google Shape;65;p14"/>
          <p:cNvGraphicFramePr/>
          <p:nvPr/>
        </p:nvGraphicFramePr>
        <p:xfrm>
          <a:off x="133425" y="431950"/>
          <a:ext cx="3000000" cy="3000000"/>
        </p:xfrm>
        <a:graphic>
          <a:graphicData uri="http://schemas.openxmlformats.org/drawingml/2006/table">
            <a:tbl>
              <a:tblPr>
                <a:noFill/>
                <a:tableStyleId>{2C7AC086-BD76-434D-AD20-8AEC44D038CF}</a:tableStyleId>
              </a:tblPr>
              <a:tblGrid>
                <a:gridCol w="1015675"/>
                <a:gridCol w="3495425"/>
              </a:tblGrid>
              <a:tr h="9892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English</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English this term we will be focusing on retrieval, vocabulary and inference skills when answering questions linked to our class text, images and extracts.  Our writing will focus on dialogue, narrative and poetry.</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2828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Maths</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Maths, we will be learning about place value and calculating using the four operations (+ - x and </a:t>
                      </a:r>
                      <a:r>
                        <a:rPr b="1" lang="en-GB" sz="1100">
                          <a:latin typeface="Comic Sans MS"/>
                          <a:ea typeface="Comic Sans MS"/>
                          <a:cs typeface="Comic Sans MS"/>
                          <a:sym typeface="Comic Sans MS"/>
                        </a:rPr>
                        <a:t>÷</a:t>
                      </a:r>
                      <a:r>
                        <a:rPr lang="en-GB" sz="1100">
                          <a:latin typeface="Comic Sans MS"/>
                          <a:ea typeface="Comic Sans MS"/>
                          <a:cs typeface="Comic Sans MS"/>
                          <a:sym typeface="Comic Sans MS"/>
                        </a:rPr>
                        <a:t>)  </a:t>
                      </a:r>
                      <a:r>
                        <a:rPr b="1" lang="en-GB" sz="1100">
                          <a:latin typeface="Comic Sans MS"/>
                          <a:ea typeface="Comic Sans MS"/>
                          <a:cs typeface="Comic Sans MS"/>
                          <a:sym typeface="Comic Sans MS"/>
                        </a:rPr>
                        <a:t>If your child is still unsure of their times table facts, please encourage them to practise regularly at home.</a:t>
                      </a:r>
                      <a:r>
                        <a:rPr lang="en-GB" sz="1100">
                          <a:latin typeface="Comic Sans MS"/>
                          <a:ea typeface="Comic Sans MS"/>
                          <a:cs typeface="Comic Sans MS"/>
                          <a:sym typeface="Comic Sans MS"/>
                        </a:rPr>
                        <a:t>  This will support your child working multiplication and division of larger numbers.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607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Science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Clr>
                          <a:schemeClr val="dk1"/>
                        </a:buClr>
                        <a:buSzPts val="1100"/>
                        <a:buFont typeface="Arial"/>
                        <a:buNone/>
                      </a:pPr>
                      <a:r>
                        <a:rPr lang="en-GB" sz="1100">
                          <a:solidFill>
                            <a:schemeClr val="dk1"/>
                          </a:solidFill>
                          <a:latin typeface="Comic Sans MS"/>
                          <a:ea typeface="Comic Sans MS"/>
                          <a:cs typeface="Comic Sans MS"/>
                          <a:sym typeface="Comic Sans MS"/>
                        </a:rPr>
                        <a:t>During the term, the children will be learning about electricity, understanding how to record electrical circuits using scientific symbols and conducting  experiments to give the children a chance to spot patterns and carry out controlled investigations.</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279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Computing</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In this unit, children will </a:t>
                      </a:r>
                      <a:endParaRPr sz="1100">
                        <a:solidFill>
                          <a:schemeClr val="dk1"/>
                        </a:solidFill>
                        <a:latin typeface="Quicksand"/>
                        <a:ea typeface="Quicksand"/>
                        <a:cs typeface="Quicksand"/>
                        <a:sym typeface="Quicksand"/>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66" name="Google Shape;66;p14"/>
          <p:cNvPicPr preferRelativeResize="0"/>
          <p:nvPr/>
        </p:nvPicPr>
        <p:blipFill>
          <a:blip r:embed="rId3">
            <a:alphaModFix/>
          </a:blip>
          <a:stretch>
            <a:fillRect/>
          </a:stretch>
        </p:blipFill>
        <p:spPr>
          <a:xfrm>
            <a:off x="312335" y="847700"/>
            <a:ext cx="564750" cy="521308"/>
          </a:xfrm>
          <a:prstGeom prst="rect">
            <a:avLst/>
          </a:prstGeom>
          <a:noFill/>
          <a:ln>
            <a:noFill/>
          </a:ln>
        </p:spPr>
      </p:pic>
      <p:pic>
        <p:nvPicPr>
          <p:cNvPr id="67" name="Google Shape;67;p14"/>
          <p:cNvPicPr preferRelativeResize="0"/>
          <p:nvPr/>
        </p:nvPicPr>
        <p:blipFill>
          <a:blip r:embed="rId4">
            <a:alphaModFix/>
          </a:blip>
          <a:stretch>
            <a:fillRect/>
          </a:stretch>
        </p:blipFill>
        <p:spPr>
          <a:xfrm>
            <a:off x="368259" y="1988575"/>
            <a:ext cx="452875" cy="642863"/>
          </a:xfrm>
          <a:prstGeom prst="rect">
            <a:avLst/>
          </a:prstGeom>
          <a:noFill/>
          <a:ln>
            <a:noFill/>
          </a:ln>
        </p:spPr>
      </p:pic>
      <p:pic>
        <p:nvPicPr>
          <p:cNvPr id="68" name="Google Shape;68;p14"/>
          <p:cNvPicPr preferRelativeResize="0"/>
          <p:nvPr/>
        </p:nvPicPr>
        <p:blipFill>
          <a:blip r:embed="rId5">
            <a:alphaModFix/>
          </a:blip>
          <a:stretch>
            <a:fillRect/>
          </a:stretch>
        </p:blipFill>
        <p:spPr>
          <a:xfrm>
            <a:off x="368247" y="4390685"/>
            <a:ext cx="452875" cy="427390"/>
          </a:xfrm>
          <a:prstGeom prst="rect">
            <a:avLst/>
          </a:prstGeom>
          <a:noFill/>
          <a:ln>
            <a:noFill/>
          </a:ln>
        </p:spPr>
      </p:pic>
      <p:graphicFrame>
        <p:nvGraphicFramePr>
          <p:cNvPr id="69" name="Google Shape;69;p14"/>
          <p:cNvGraphicFramePr/>
          <p:nvPr/>
        </p:nvGraphicFramePr>
        <p:xfrm>
          <a:off x="4947500" y="411950"/>
          <a:ext cx="3000000" cy="3000000"/>
        </p:xfrm>
        <a:graphic>
          <a:graphicData uri="http://schemas.openxmlformats.org/drawingml/2006/table">
            <a:tbl>
              <a:tblPr>
                <a:noFill/>
                <a:tableStyleId>{2C7AC086-BD76-434D-AD20-8AEC44D038CF}</a:tableStyleId>
              </a:tblPr>
              <a:tblGrid>
                <a:gridCol w="1060750"/>
                <a:gridCol w="2823600"/>
              </a:tblGrid>
              <a:tr h="13802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History</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Our main focus for this half term is World War II.  We will study this period from a child’s perspective, looking at evacuation and rationing.  Our studies will allow us to investigate the impact of war on different </a:t>
                      </a:r>
                      <a:r>
                        <a:rPr lang="en-GB" sz="1100">
                          <a:latin typeface="Comic Sans MS"/>
                          <a:ea typeface="Comic Sans MS"/>
                          <a:cs typeface="Comic Sans MS"/>
                          <a:sym typeface="Comic Sans MS"/>
                        </a:rPr>
                        <a:t>countries</a:t>
                      </a:r>
                      <a:r>
                        <a:rPr lang="en-GB" sz="1100">
                          <a:latin typeface="Comic Sans MS"/>
                          <a:ea typeface="Comic Sans MS"/>
                          <a:cs typeface="Comic Sans MS"/>
                          <a:sym typeface="Comic Sans MS"/>
                        </a:rPr>
                        <a:t> and communities.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599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R.E.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100">
                          <a:latin typeface="Comic Sans MS"/>
                          <a:ea typeface="Comic Sans MS"/>
                          <a:cs typeface="Comic Sans MS"/>
                          <a:sym typeface="Comic Sans MS"/>
                        </a:rPr>
                        <a:t>In RE this term, </a:t>
                      </a:r>
                      <a:r>
                        <a:rPr lang="en-GB" sz="1100">
                          <a:solidFill>
                            <a:schemeClr val="dk1"/>
                          </a:solidFill>
                          <a:latin typeface="Comic Sans MS"/>
                          <a:ea typeface="Comic Sans MS"/>
                          <a:cs typeface="Comic Sans MS"/>
                          <a:sym typeface="Comic Sans MS"/>
                        </a:rPr>
                        <a:t>we will be focusing on Christianity and discussing what matters most to Christians and to Humanists?</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214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DT</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During this term, we will focus on DT in our unit about automaton.  We will use available materials and careful measurements to make and join moving parts to a frame and evaluate how well they work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41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P.E.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Our PE will focus on hockey and football  this half term.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70" name="Google Shape;70;p14"/>
          <p:cNvPicPr preferRelativeResize="0"/>
          <p:nvPr/>
        </p:nvPicPr>
        <p:blipFill>
          <a:blip r:embed="rId6">
            <a:alphaModFix/>
          </a:blip>
          <a:stretch>
            <a:fillRect/>
          </a:stretch>
        </p:blipFill>
        <p:spPr>
          <a:xfrm>
            <a:off x="5131664" y="2160875"/>
            <a:ext cx="696475" cy="533575"/>
          </a:xfrm>
          <a:prstGeom prst="rect">
            <a:avLst/>
          </a:prstGeom>
          <a:noFill/>
          <a:ln>
            <a:noFill/>
          </a:ln>
        </p:spPr>
      </p:pic>
      <p:pic>
        <p:nvPicPr>
          <p:cNvPr id="71" name="Google Shape;71;p14"/>
          <p:cNvPicPr preferRelativeResize="0"/>
          <p:nvPr/>
        </p:nvPicPr>
        <p:blipFill>
          <a:blip r:embed="rId7">
            <a:alphaModFix/>
          </a:blip>
          <a:stretch>
            <a:fillRect/>
          </a:stretch>
        </p:blipFill>
        <p:spPr>
          <a:xfrm>
            <a:off x="5181698" y="4327674"/>
            <a:ext cx="564750" cy="399753"/>
          </a:xfrm>
          <a:prstGeom prst="rect">
            <a:avLst/>
          </a:prstGeom>
          <a:noFill/>
          <a:ln>
            <a:noFill/>
          </a:ln>
        </p:spPr>
      </p:pic>
      <p:pic>
        <p:nvPicPr>
          <p:cNvPr id="72" name="Google Shape;72;p14"/>
          <p:cNvPicPr preferRelativeResize="0"/>
          <p:nvPr/>
        </p:nvPicPr>
        <p:blipFill>
          <a:blip r:embed="rId8">
            <a:alphaModFix/>
          </a:blip>
          <a:stretch>
            <a:fillRect/>
          </a:stretch>
        </p:blipFill>
        <p:spPr>
          <a:xfrm>
            <a:off x="312325" y="3299218"/>
            <a:ext cx="728125" cy="520081"/>
          </a:xfrm>
          <a:prstGeom prst="rect">
            <a:avLst/>
          </a:prstGeom>
          <a:noFill/>
          <a:ln>
            <a:noFill/>
          </a:ln>
        </p:spPr>
      </p:pic>
      <p:pic>
        <p:nvPicPr>
          <p:cNvPr id="73" name="Google Shape;73;p14"/>
          <p:cNvPicPr preferRelativeResize="0"/>
          <p:nvPr/>
        </p:nvPicPr>
        <p:blipFill>
          <a:blip r:embed="rId9">
            <a:alphaModFix/>
          </a:blip>
          <a:stretch>
            <a:fillRect/>
          </a:stretch>
        </p:blipFill>
        <p:spPr>
          <a:xfrm>
            <a:off x="5115848" y="744281"/>
            <a:ext cx="728125" cy="728142"/>
          </a:xfrm>
          <a:prstGeom prst="rect">
            <a:avLst/>
          </a:prstGeom>
          <a:noFill/>
          <a:ln>
            <a:noFill/>
          </a:ln>
        </p:spPr>
      </p:pic>
      <p:pic>
        <p:nvPicPr>
          <p:cNvPr id="74" name="Google Shape;74;p14"/>
          <p:cNvPicPr preferRelativeResize="0"/>
          <p:nvPr/>
        </p:nvPicPr>
        <p:blipFill>
          <a:blip r:embed="rId10">
            <a:alphaModFix/>
          </a:blip>
          <a:stretch>
            <a:fillRect/>
          </a:stretch>
        </p:blipFill>
        <p:spPr>
          <a:xfrm>
            <a:off x="5197534" y="3224792"/>
            <a:ext cx="564750" cy="57254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